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5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6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74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0AB30B-93A2-40CA-9F05-C316E12D279A}" type="datetimeFigureOut">
              <a:rPr lang="ru-RU" smtClean="0"/>
              <a:pPr/>
              <a:t>15.10.2011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5F6B10-4E95-44CA-AF49-36193291FBA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57158" y="357166"/>
            <a:ext cx="8358246" cy="3857652"/>
          </a:xfrm>
          <a:solidFill>
            <a:srgbClr val="FFFF00"/>
          </a:solidFill>
          <a:ln w="76200">
            <a:solidFill>
              <a:schemeClr val="accent5"/>
            </a:solidFill>
          </a:ln>
        </p:spPr>
        <p:txBody>
          <a:bodyPr>
            <a:normAutofit/>
          </a:bodyPr>
          <a:lstStyle/>
          <a:p>
            <a:r>
              <a:rPr lang="ru-RU" sz="5400" dirty="0" smtClean="0">
                <a:solidFill>
                  <a:srgbClr val="FF0000"/>
                </a:solidFill>
              </a:rPr>
              <a:t>Знакомим дошкольников </a:t>
            </a:r>
            <a:br>
              <a:rPr lang="ru-RU" sz="5400" dirty="0" smtClean="0">
                <a:solidFill>
                  <a:srgbClr val="FF0000"/>
                </a:solidFill>
              </a:rPr>
            </a:br>
            <a:r>
              <a:rPr lang="ru-RU" sz="5400" dirty="0" smtClean="0">
                <a:solidFill>
                  <a:srgbClr val="FF0000"/>
                </a:solidFill>
              </a:rPr>
              <a:t>с цветом</a:t>
            </a:r>
            <a:r>
              <a:rPr lang="ru-RU" sz="5400" dirty="0">
                <a:solidFill>
                  <a:srgbClr val="FF0000"/>
                </a:solidFill>
              </a:rPr>
              <a:t> </a:t>
            </a:r>
            <a:r>
              <a:rPr lang="ru-RU" sz="5400" dirty="0" smtClean="0">
                <a:solidFill>
                  <a:srgbClr val="FF0000"/>
                </a:solidFill>
              </a:rPr>
              <a:t>и  формой</a:t>
            </a:r>
            <a:br>
              <a:rPr lang="ru-RU" sz="5400" dirty="0" smtClean="0">
                <a:solidFill>
                  <a:srgbClr val="FF0000"/>
                </a:solidFill>
              </a:rPr>
            </a:br>
            <a:r>
              <a:rPr lang="ru-RU" sz="5400" dirty="0" smtClean="0">
                <a:solidFill>
                  <a:srgbClr val="FF0000"/>
                </a:solidFill>
              </a:rPr>
              <a:t/>
            </a:r>
            <a:br>
              <a:rPr lang="ru-RU" sz="5400" dirty="0" smtClean="0">
                <a:solidFill>
                  <a:srgbClr val="FF0000"/>
                </a:solidFill>
              </a:rPr>
            </a:br>
            <a:endParaRPr lang="ru-RU" sz="5400" dirty="0">
              <a:solidFill>
                <a:srgbClr val="FF0000"/>
              </a:solidFill>
            </a:endParaRPr>
          </a:p>
        </p:txBody>
      </p:sp>
      <p:sp>
        <p:nvSpPr>
          <p:cNvPr id="4" name="Овал 3"/>
          <p:cNvSpPr/>
          <p:nvPr/>
        </p:nvSpPr>
        <p:spPr>
          <a:xfrm>
            <a:off x="928662" y="2714620"/>
            <a:ext cx="714380" cy="714380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2643174" y="2786058"/>
            <a:ext cx="642942" cy="571504"/>
          </a:xfrm>
          <a:prstGeom prst="rect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7" name="Прямоугольник 6"/>
          <p:cNvSpPr/>
          <p:nvPr/>
        </p:nvSpPr>
        <p:spPr>
          <a:xfrm>
            <a:off x="4786314" y="2786058"/>
            <a:ext cx="1214446" cy="571504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8" name="Равнобедренный треугольник 7"/>
          <p:cNvSpPr/>
          <p:nvPr/>
        </p:nvSpPr>
        <p:spPr>
          <a:xfrm>
            <a:off x="7215206" y="2714620"/>
            <a:ext cx="857256" cy="571504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TextBox 8"/>
          <p:cNvSpPr txBox="1"/>
          <p:nvPr/>
        </p:nvSpPr>
        <p:spPr>
          <a:xfrm>
            <a:off x="1142976" y="4786322"/>
            <a:ext cx="6715172" cy="769441"/>
          </a:xfrm>
          <a:prstGeom prst="rect">
            <a:avLst/>
          </a:prstGeom>
          <a:solidFill>
            <a:srgbClr val="92D050"/>
          </a:solidFill>
        </p:spPr>
        <p:txBody>
          <a:bodyPr wrap="square" rtlCol="0">
            <a:spAutoFit/>
          </a:bodyPr>
          <a:lstStyle/>
          <a:p>
            <a:pPr algn="ctr"/>
            <a:r>
              <a:rPr lang="ru-RU" sz="4400" dirty="0" smtClean="0"/>
              <a:t>Для детей </a:t>
            </a:r>
            <a:r>
              <a:rPr lang="ru-RU" sz="4400" dirty="0" smtClean="0"/>
              <a:t>4-</a:t>
            </a:r>
            <a:r>
              <a:rPr lang="en-US" sz="4400" smtClean="0"/>
              <a:t>5</a:t>
            </a:r>
            <a:r>
              <a:rPr lang="ru-RU" sz="4400" smtClean="0"/>
              <a:t> </a:t>
            </a:r>
            <a:r>
              <a:rPr lang="ru-RU" sz="4400" dirty="0" smtClean="0"/>
              <a:t>лет</a:t>
            </a:r>
            <a:endParaRPr lang="ru-RU" sz="44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071670" y="0"/>
            <a:ext cx="1571636" cy="1470025"/>
          </a:xfrm>
        </p:spPr>
        <p:txBody>
          <a:bodyPr>
            <a:normAutofit/>
          </a:bodyPr>
          <a:lstStyle/>
          <a:p>
            <a:r>
              <a:rPr lang="ru-RU" sz="2000" dirty="0" err="1" smtClean="0">
                <a:solidFill>
                  <a:schemeClr val="accent5"/>
                </a:solidFill>
              </a:rPr>
              <a:t>Голубой</a:t>
            </a:r>
            <a:r>
              <a:rPr lang="ru-RU" sz="2000" dirty="0" smtClean="0">
                <a:solidFill>
                  <a:schemeClr val="accent5"/>
                </a:solidFill>
              </a:rPr>
              <a:t> </a:t>
            </a:r>
            <a:br>
              <a:rPr lang="ru-RU" sz="2000" dirty="0" smtClean="0">
                <a:solidFill>
                  <a:schemeClr val="accent5"/>
                </a:solidFill>
              </a:rPr>
            </a:br>
            <a:r>
              <a:rPr lang="ru-RU" sz="2000" dirty="0" smtClean="0">
                <a:solidFill>
                  <a:schemeClr val="accent5"/>
                </a:solidFill>
              </a:rPr>
              <a:t>квадрат</a:t>
            </a:r>
            <a:endParaRPr lang="ru-RU" sz="2000" dirty="0">
              <a:solidFill>
                <a:schemeClr val="accent5"/>
              </a:solidFill>
            </a:endParaRPr>
          </a:p>
        </p:txBody>
      </p:sp>
      <p:sp>
        <p:nvSpPr>
          <p:cNvPr id="5" name="Заголовок 3"/>
          <p:cNvSpPr txBox="1">
            <a:spLocks/>
          </p:cNvSpPr>
          <p:nvPr/>
        </p:nvSpPr>
        <p:spPr>
          <a:xfrm>
            <a:off x="285720" y="0"/>
            <a:ext cx="171451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Голубой</a:t>
            </a: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круг</a:t>
            </a:r>
          </a:p>
        </p:txBody>
      </p:sp>
      <p:sp>
        <p:nvSpPr>
          <p:cNvPr id="6" name="Заголовок 3"/>
          <p:cNvSpPr txBox="1">
            <a:spLocks/>
          </p:cNvSpPr>
          <p:nvPr/>
        </p:nvSpPr>
        <p:spPr>
          <a:xfrm>
            <a:off x="3786182" y="0"/>
            <a:ext cx="2643206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kumimoji="0" lang="ru-RU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Голубой</a:t>
            </a:r>
            <a:endParaRPr kumimoji="0" lang="ru-RU" sz="2000" b="0" i="0" u="none" strike="noStrike" kern="1200" cap="none" spc="0" normalizeH="0" baseline="0" noProof="0" dirty="0" smtClean="0">
              <a:ln>
                <a:noFill/>
              </a:ln>
              <a:solidFill>
                <a:schemeClr val="accent5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 algn="ctr">
              <a:spcBef>
                <a:spcPct val="0"/>
              </a:spcBef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прямоугольник</a:t>
            </a:r>
          </a:p>
        </p:txBody>
      </p:sp>
      <p:sp>
        <p:nvSpPr>
          <p:cNvPr id="7" name="Заголовок 3"/>
          <p:cNvSpPr txBox="1">
            <a:spLocks/>
          </p:cNvSpPr>
          <p:nvPr/>
        </p:nvSpPr>
        <p:spPr>
          <a:xfrm>
            <a:off x="6357950" y="0"/>
            <a:ext cx="242889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kumimoji="0" lang="ru-RU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Голубой</a:t>
            </a:r>
            <a:endParaRPr kumimoji="0" lang="ru-RU" sz="2000" b="0" i="0" u="none" strike="noStrike" kern="1200" cap="none" spc="0" normalizeH="0" baseline="0" noProof="0" dirty="0" smtClean="0">
              <a:ln>
                <a:noFill/>
              </a:ln>
              <a:solidFill>
                <a:schemeClr val="accent5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lvl="0" algn="ctr">
              <a:spcBef>
                <a:spcPct val="0"/>
              </a:spcBef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5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треугольник</a:t>
            </a: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-249271" y="2750339"/>
            <a:ext cx="2499536" cy="794"/>
          </a:xfrm>
          <a:prstGeom prst="straightConnector1">
            <a:avLst/>
          </a:prstGeom>
          <a:ln w="38100">
            <a:solidFill>
              <a:schemeClr val="accent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 rot="5400000">
            <a:off x="1557322" y="2728902"/>
            <a:ext cx="2601919" cy="1588"/>
          </a:xfrm>
          <a:prstGeom prst="straightConnector1">
            <a:avLst/>
          </a:prstGeom>
          <a:ln w="38100">
            <a:solidFill>
              <a:schemeClr val="accent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 rot="5400000">
            <a:off x="4036215" y="2750339"/>
            <a:ext cx="2500330" cy="1588"/>
          </a:xfrm>
          <a:prstGeom prst="straightConnector1">
            <a:avLst/>
          </a:prstGeom>
          <a:ln w="38100">
            <a:solidFill>
              <a:schemeClr val="accent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rot="16200000" flipH="1">
            <a:off x="6572267" y="2786061"/>
            <a:ext cx="2786080" cy="71434"/>
          </a:xfrm>
          <a:prstGeom prst="straightConnector1">
            <a:avLst/>
          </a:prstGeom>
          <a:ln w="38100">
            <a:solidFill>
              <a:schemeClr val="accent5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Овал 26"/>
          <p:cNvSpPr/>
          <p:nvPr/>
        </p:nvSpPr>
        <p:spPr>
          <a:xfrm>
            <a:off x="357158" y="4286256"/>
            <a:ext cx="1357322" cy="1357322"/>
          </a:xfrm>
          <a:prstGeom prst="ellipse">
            <a:avLst/>
          </a:prstGeom>
          <a:solidFill>
            <a:schemeClr val="accent5"/>
          </a:solidFill>
          <a:ln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>
              <a:solidFill>
                <a:schemeClr val="accent6"/>
              </a:solidFill>
            </a:endParaRPr>
          </a:p>
        </p:txBody>
      </p:sp>
      <p:sp>
        <p:nvSpPr>
          <p:cNvPr id="28" name="Прямоугольник 27"/>
          <p:cNvSpPr/>
          <p:nvPr/>
        </p:nvSpPr>
        <p:spPr>
          <a:xfrm>
            <a:off x="2071670" y="4357694"/>
            <a:ext cx="1428760" cy="1285884"/>
          </a:xfrm>
          <a:prstGeom prst="rect">
            <a:avLst/>
          </a:prstGeom>
          <a:solidFill>
            <a:schemeClr val="accent5"/>
          </a:solidFill>
          <a:ln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4143372" y="4357694"/>
            <a:ext cx="2428892" cy="1285884"/>
          </a:xfrm>
          <a:prstGeom prst="rect">
            <a:avLst/>
          </a:prstGeom>
          <a:solidFill>
            <a:schemeClr val="accent5"/>
          </a:solidFill>
          <a:ln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Равнобедренный треугольник 29"/>
          <p:cNvSpPr/>
          <p:nvPr/>
        </p:nvSpPr>
        <p:spPr>
          <a:xfrm>
            <a:off x="7143768" y="4357694"/>
            <a:ext cx="1714512" cy="1214446"/>
          </a:xfrm>
          <a:prstGeom prst="triangle">
            <a:avLst/>
          </a:prstGeom>
          <a:solidFill>
            <a:schemeClr val="accent5"/>
          </a:solidFill>
          <a:ln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rgbClr val="FFFF00"/>
          </a:solidFill>
        </p:spPr>
        <p:txBody>
          <a:bodyPr/>
          <a:lstStyle/>
          <a:p>
            <a:r>
              <a:rPr lang="ru-RU" dirty="0" smtClean="0"/>
              <a:t>Автор презентации: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3686188"/>
          </a:xfrm>
          <a:solidFill>
            <a:srgbClr val="FFFF00"/>
          </a:solidFill>
        </p:spPr>
        <p:txBody>
          <a:bodyPr>
            <a:normAutofit/>
          </a:bodyPr>
          <a:lstStyle/>
          <a:p>
            <a:pPr algn="ctr">
              <a:buNone/>
            </a:pPr>
            <a:endParaRPr lang="en-US" b="1" dirty="0" smtClean="0"/>
          </a:p>
          <a:p>
            <a:pPr algn="ctr">
              <a:buNone/>
            </a:pPr>
            <a:r>
              <a:rPr lang="ru-RU" b="1" dirty="0" err="1" smtClean="0"/>
              <a:t>Матюшевская</a:t>
            </a:r>
            <a:r>
              <a:rPr lang="ru-RU" b="1" dirty="0" smtClean="0"/>
              <a:t> Ирина Степановна</a:t>
            </a:r>
          </a:p>
          <a:p>
            <a:pPr algn="ctr">
              <a:buNone/>
            </a:pPr>
            <a:r>
              <a:rPr lang="ru-RU" dirty="0" smtClean="0"/>
              <a:t>старший воспитатель </a:t>
            </a:r>
          </a:p>
          <a:p>
            <a:pPr algn="ctr">
              <a:buNone/>
            </a:pPr>
            <a:r>
              <a:rPr lang="ru-RU" dirty="0" smtClean="0"/>
              <a:t>ГДОУ детский сад № 17</a:t>
            </a:r>
          </a:p>
          <a:p>
            <a:pPr algn="ctr">
              <a:buNone/>
            </a:pPr>
            <a:r>
              <a:rPr lang="ru-RU" dirty="0" smtClean="0"/>
              <a:t> Московского района Санкт-Петербурга</a:t>
            </a:r>
          </a:p>
          <a:p>
            <a:pPr algn="ctr">
              <a:buNone/>
            </a:pPr>
            <a:endParaRPr lang="ru-RU" dirty="0" smtClean="0"/>
          </a:p>
          <a:p>
            <a:pPr algn="ctr">
              <a:buNone/>
            </a:pPr>
            <a:endParaRPr lang="ru-RU" dirty="0"/>
          </a:p>
        </p:txBody>
      </p:sp>
      <p:sp>
        <p:nvSpPr>
          <p:cNvPr id="4" name="TextBox 3"/>
          <p:cNvSpPr txBox="1"/>
          <p:nvPr/>
        </p:nvSpPr>
        <p:spPr>
          <a:xfrm>
            <a:off x="571472" y="6000768"/>
            <a:ext cx="7786742" cy="369332"/>
          </a:xfrm>
          <a:prstGeom prst="rect">
            <a:avLst/>
          </a:prstGeom>
          <a:solidFill>
            <a:srgbClr val="FFFF00"/>
          </a:solidFill>
        </p:spPr>
        <p:txBody>
          <a:bodyPr wrap="square" rtlCol="0">
            <a:spAutoFit/>
          </a:bodyPr>
          <a:lstStyle/>
          <a:p>
            <a:pPr algn="ctr"/>
            <a:r>
              <a:rPr lang="ru-RU" dirty="0" smtClean="0"/>
              <a:t>Презентация опубликована на сайте -  </a:t>
            </a:r>
            <a:r>
              <a:rPr lang="en-US" dirty="0" smtClean="0"/>
              <a:t>viki.rdf.ru</a:t>
            </a: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071670" y="0"/>
            <a:ext cx="1571636" cy="1470025"/>
          </a:xfrm>
        </p:spPr>
        <p:txBody>
          <a:bodyPr>
            <a:normAutofit/>
          </a:bodyPr>
          <a:lstStyle/>
          <a:p>
            <a:r>
              <a:rPr lang="ru-RU" sz="2800" dirty="0" smtClean="0">
                <a:solidFill>
                  <a:schemeClr val="tx2"/>
                </a:solidFill>
              </a:rPr>
              <a:t>Синий</a:t>
            </a:r>
            <a:r>
              <a:rPr lang="ru-RU" sz="2800" dirty="0" smtClean="0"/>
              <a:t> </a:t>
            </a:r>
            <a:r>
              <a:rPr lang="ru-RU" sz="2800" dirty="0" smtClean="0">
                <a:solidFill>
                  <a:schemeClr val="tx2"/>
                </a:solidFill>
              </a:rPr>
              <a:t>квадрат</a:t>
            </a:r>
            <a:endParaRPr lang="ru-RU" sz="2800" dirty="0">
              <a:solidFill>
                <a:schemeClr val="tx2"/>
              </a:solidFill>
            </a:endParaRPr>
          </a:p>
        </p:txBody>
      </p:sp>
      <p:sp>
        <p:nvSpPr>
          <p:cNvPr id="5" name="Заголовок 3"/>
          <p:cNvSpPr txBox="1">
            <a:spLocks/>
          </p:cNvSpPr>
          <p:nvPr/>
        </p:nvSpPr>
        <p:spPr>
          <a:xfrm>
            <a:off x="214282" y="0"/>
            <a:ext cx="1643074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Синий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круг</a:t>
            </a:r>
          </a:p>
        </p:txBody>
      </p:sp>
      <p:sp>
        <p:nvSpPr>
          <p:cNvPr id="6" name="Заголовок 3"/>
          <p:cNvSpPr txBox="1">
            <a:spLocks/>
          </p:cNvSpPr>
          <p:nvPr/>
        </p:nvSpPr>
        <p:spPr>
          <a:xfrm>
            <a:off x="3786182" y="0"/>
            <a:ext cx="2643206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Синий прямоугольник</a:t>
            </a:r>
          </a:p>
        </p:txBody>
      </p:sp>
      <p:sp>
        <p:nvSpPr>
          <p:cNvPr id="7" name="Заголовок 3"/>
          <p:cNvSpPr txBox="1">
            <a:spLocks/>
          </p:cNvSpPr>
          <p:nvPr/>
        </p:nvSpPr>
        <p:spPr>
          <a:xfrm>
            <a:off x="6357950" y="0"/>
            <a:ext cx="242889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Синий треугольник</a:t>
            </a: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-249271" y="2750339"/>
            <a:ext cx="2499536" cy="794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>
            <a:stCxn id="4" idx="2"/>
          </p:cNvCxnSpPr>
          <p:nvPr/>
        </p:nvCxnSpPr>
        <p:spPr>
          <a:xfrm rot="5400000">
            <a:off x="1556529" y="2770984"/>
            <a:ext cx="2601919" cy="1588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 rot="16200000" flipH="1">
            <a:off x="4071934" y="2714620"/>
            <a:ext cx="2500330" cy="71438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rot="16200000" flipH="1">
            <a:off x="6572267" y="2786061"/>
            <a:ext cx="2786080" cy="71434"/>
          </a:xfrm>
          <a:prstGeom prst="straightConnector1">
            <a:avLst/>
          </a:prstGeom>
          <a:ln w="38100"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Овал 26"/>
          <p:cNvSpPr/>
          <p:nvPr/>
        </p:nvSpPr>
        <p:spPr>
          <a:xfrm>
            <a:off x="357158" y="4286256"/>
            <a:ext cx="1357322" cy="135732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2143108" y="4357694"/>
            <a:ext cx="1428760" cy="128588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4143372" y="4357694"/>
            <a:ext cx="2428892" cy="128588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Равнобедренный треугольник 29"/>
          <p:cNvSpPr/>
          <p:nvPr/>
        </p:nvSpPr>
        <p:spPr>
          <a:xfrm>
            <a:off x="7143768" y="4429132"/>
            <a:ext cx="1714512" cy="1214446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071670" y="0"/>
            <a:ext cx="1571636" cy="1470025"/>
          </a:xfrm>
        </p:spPr>
        <p:txBody>
          <a:bodyPr>
            <a:normAutofit/>
          </a:bodyPr>
          <a:lstStyle/>
          <a:p>
            <a:r>
              <a:rPr lang="ru-RU" sz="2800" b="1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Желтый квадрат</a:t>
            </a:r>
            <a:endParaRPr lang="ru-RU" sz="2800" b="1" dirty="0">
              <a:ln w="12700">
                <a:solidFill>
                  <a:schemeClr val="tx1"/>
                </a:solidFill>
                <a:prstDash val="solid"/>
              </a:ln>
              <a:solidFill>
                <a:srgbClr val="FFFF00"/>
              </a:solidFill>
              <a:effectLst>
                <a:outerShdw blurRad="41275" dist="20320" dir="1800000" algn="tl" rotWithShape="0">
                  <a:srgbClr val="000000">
                    <a:alpha val="40000"/>
                  </a:srgbClr>
                </a:outerShdw>
              </a:effectLst>
            </a:endParaRPr>
          </a:p>
        </p:txBody>
      </p:sp>
      <p:sp>
        <p:nvSpPr>
          <p:cNvPr id="5" name="Заголовок 3"/>
          <p:cNvSpPr txBox="1">
            <a:spLocks/>
          </p:cNvSpPr>
          <p:nvPr/>
        </p:nvSpPr>
        <p:spPr>
          <a:xfrm>
            <a:off x="214282" y="0"/>
            <a:ext cx="1643074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1" i="0" u="none" strike="noStrike" kern="1200" normalizeH="0" baseline="0" noProof="0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Желтый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1" i="0" u="none" strike="noStrike" kern="1200" normalizeH="0" baseline="0" noProof="0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круг</a:t>
            </a:r>
          </a:p>
        </p:txBody>
      </p:sp>
      <p:sp>
        <p:nvSpPr>
          <p:cNvPr id="6" name="Заголовок 3"/>
          <p:cNvSpPr txBox="1">
            <a:spLocks/>
          </p:cNvSpPr>
          <p:nvPr/>
        </p:nvSpPr>
        <p:spPr>
          <a:xfrm>
            <a:off x="3786182" y="0"/>
            <a:ext cx="2643206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Желтый </a:t>
            </a:r>
            <a:r>
              <a:rPr kumimoji="0" lang="ru-RU" sz="2800" b="1" i="0" u="none" strike="noStrike" kern="1200" normalizeH="0" baseline="0" noProof="0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прямоугольник</a:t>
            </a:r>
          </a:p>
        </p:txBody>
      </p:sp>
      <p:sp>
        <p:nvSpPr>
          <p:cNvPr id="7" name="Заголовок 3"/>
          <p:cNvSpPr txBox="1">
            <a:spLocks/>
          </p:cNvSpPr>
          <p:nvPr/>
        </p:nvSpPr>
        <p:spPr>
          <a:xfrm>
            <a:off x="6357950" y="0"/>
            <a:ext cx="242889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800" b="1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</a:rPr>
              <a:t>Желтый </a:t>
            </a:r>
            <a:r>
              <a:rPr kumimoji="0" lang="ru-RU" sz="2800" b="1" i="0" u="none" strike="noStrike" kern="1200" normalizeH="0" baseline="0" noProof="0" dirty="0" smtClean="0">
                <a:ln w="12700">
                  <a:solidFill>
                    <a:schemeClr val="tx1"/>
                  </a:solidFill>
                  <a:prstDash val="solid"/>
                </a:ln>
                <a:solidFill>
                  <a:srgbClr val="FFFF00"/>
                </a:solidFill>
                <a:effectLst>
                  <a:outerShdw blurRad="41275" dist="20320" dir="1800000" algn="tl" rotWithShape="0">
                    <a:srgbClr val="000000">
                      <a:alpha val="40000"/>
                    </a:srgbClr>
                  </a:outerShdw>
                </a:effectLst>
                <a:uLnTx/>
                <a:uFillTx/>
                <a:latin typeface="+mj-lt"/>
                <a:ea typeface="+mj-ea"/>
                <a:cs typeface="+mj-cs"/>
              </a:rPr>
              <a:t>треугольник</a:t>
            </a: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-249271" y="2750339"/>
            <a:ext cx="2499536" cy="794"/>
          </a:xfrm>
          <a:prstGeom prst="straightConnector1">
            <a:avLst/>
          </a:prstGeom>
          <a:ln w="38100">
            <a:solidFill>
              <a:srgbClr val="FFFF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>
            <a:stCxn id="4" idx="2"/>
          </p:cNvCxnSpPr>
          <p:nvPr/>
        </p:nvCxnSpPr>
        <p:spPr>
          <a:xfrm rot="5400000">
            <a:off x="1556529" y="2770984"/>
            <a:ext cx="2601919" cy="1588"/>
          </a:xfrm>
          <a:prstGeom prst="straightConnector1">
            <a:avLst/>
          </a:prstGeom>
          <a:ln w="38100">
            <a:solidFill>
              <a:srgbClr val="FFFF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 rot="16200000" flipH="1">
            <a:off x="4071934" y="2714620"/>
            <a:ext cx="2500330" cy="71438"/>
          </a:xfrm>
          <a:prstGeom prst="straightConnector1">
            <a:avLst/>
          </a:prstGeom>
          <a:ln w="38100">
            <a:solidFill>
              <a:srgbClr val="FFFF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rot="16200000" flipH="1">
            <a:off x="6572267" y="2786061"/>
            <a:ext cx="2786080" cy="71434"/>
          </a:xfrm>
          <a:prstGeom prst="straightConnector1">
            <a:avLst/>
          </a:prstGeom>
          <a:ln w="38100">
            <a:solidFill>
              <a:srgbClr val="FFFF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Овал 26"/>
          <p:cNvSpPr/>
          <p:nvPr/>
        </p:nvSpPr>
        <p:spPr>
          <a:xfrm>
            <a:off x="357158" y="4286256"/>
            <a:ext cx="1357322" cy="1357322"/>
          </a:xfrm>
          <a:prstGeom prst="ellipse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2143108" y="4357694"/>
            <a:ext cx="1428760" cy="1285884"/>
          </a:xfrm>
          <a:prstGeom prst="rect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4143372" y="4357694"/>
            <a:ext cx="2428892" cy="1285884"/>
          </a:xfrm>
          <a:prstGeom prst="rect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Равнобедренный треугольник 29"/>
          <p:cNvSpPr/>
          <p:nvPr/>
        </p:nvSpPr>
        <p:spPr>
          <a:xfrm>
            <a:off x="7143768" y="4429132"/>
            <a:ext cx="1714512" cy="1214446"/>
          </a:xfrm>
          <a:prstGeom prst="triangle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071670" y="0"/>
            <a:ext cx="1571636" cy="1470025"/>
          </a:xfrm>
        </p:spPr>
        <p:txBody>
          <a:bodyPr>
            <a:normAutofit/>
          </a:bodyPr>
          <a:lstStyle/>
          <a:p>
            <a:r>
              <a:rPr lang="ru-RU" sz="2800" dirty="0" err="1" smtClean="0">
                <a:solidFill>
                  <a:srgbClr val="FF0000"/>
                </a:solidFill>
              </a:rPr>
              <a:t>Красныйквадрат</a:t>
            </a:r>
            <a:endParaRPr lang="ru-RU" sz="2800" dirty="0">
              <a:solidFill>
                <a:srgbClr val="FF0000"/>
              </a:solidFill>
            </a:endParaRPr>
          </a:p>
        </p:txBody>
      </p:sp>
      <p:sp>
        <p:nvSpPr>
          <p:cNvPr id="5" name="Заголовок 3"/>
          <p:cNvSpPr txBox="1">
            <a:spLocks/>
          </p:cNvSpPr>
          <p:nvPr/>
        </p:nvSpPr>
        <p:spPr>
          <a:xfrm>
            <a:off x="214282" y="0"/>
            <a:ext cx="1643074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Красный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круг</a:t>
            </a:r>
          </a:p>
        </p:txBody>
      </p:sp>
      <p:sp>
        <p:nvSpPr>
          <p:cNvPr id="6" name="Заголовок 3"/>
          <p:cNvSpPr txBox="1">
            <a:spLocks/>
          </p:cNvSpPr>
          <p:nvPr/>
        </p:nvSpPr>
        <p:spPr>
          <a:xfrm>
            <a:off x="3786182" y="0"/>
            <a:ext cx="2643206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Красный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прямоугольник</a:t>
            </a:r>
          </a:p>
        </p:txBody>
      </p:sp>
      <p:sp>
        <p:nvSpPr>
          <p:cNvPr id="7" name="Заголовок 3"/>
          <p:cNvSpPr txBox="1">
            <a:spLocks/>
          </p:cNvSpPr>
          <p:nvPr/>
        </p:nvSpPr>
        <p:spPr>
          <a:xfrm>
            <a:off x="6357950" y="0"/>
            <a:ext cx="242889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Красный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треугольник</a:t>
            </a: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-249271" y="2750339"/>
            <a:ext cx="2499536" cy="794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>
            <a:stCxn id="4" idx="2"/>
          </p:cNvCxnSpPr>
          <p:nvPr/>
        </p:nvCxnSpPr>
        <p:spPr>
          <a:xfrm rot="5400000">
            <a:off x="1556529" y="2770984"/>
            <a:ext cx="2601919" cy="1588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 rot="16200000" flipH="1">
            <a:off x="4071934" y="2714620"/>
            <a:ext cx="2500330" cy="71438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rot="16200000" flipH="1">
            <a:off x="6572267" y="2786061"/>
            <a:ext cx="2786080" cy="71434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Овал 26"/>
          <p:cNvSpPr/>
          <p:nvPr/>
        </p:nvSpPr>
        <p:spPr>
          <a:xfrm>
            <a:off x="357158" y="4286256"/>
            <a:ext cx="1357322" cy="1357322"/>
          </a:xfrm>
          <a:prstGeom prst="ellips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2143108" y="4357694"/>
            <a:ext cx="1428760" cy="1285884"/>
          </a:xfrm>
          <a:prstGeom prst="rect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4143372" y="4357694"/>
            <a:ext cx="2428892" cy="1285884"/>
          </a:xfrm>
          <a:prstGeom prst="rect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Равнобедренный треугольник 29"/>
          <p:cNvSpPr/>
          <p:nvPr/>
        </p:nvSpPr>
        <p:spPr>
          <a:xfrm>
            <a:off x="7143768" y="4429132"/>
            <a:ext cx="1714512" cy="1214446"/>
          </a:xfrm>
          <a:prstGeom prst="triangle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071670" y="0"/>
            <a:ext cx="1571636" cy="1470025"/>
          </a:xfrm>
        </p:spPr>
        <p:txBody>
          <a:bodyPr>
            <a:normAutofit/>
          </a:bodyPr>
          <a:lstStyle/>
          <a:p>
            <a:r>
              <a:rPr lang="ru-RU" sz="2800" dirty="0" err="1" smtClean="0">
                <a:solidFill>
                  <a:srgbClr val="00B050"/>
                </a:solidFill>
              </a:rPr>
              <a:t>Зеленыйквадрат</a:t>
            </a:r>
            <a:endParaRPr lang="ru-RU" sz="2800" dirty="0">
              <a:solidFill>
                <a:srgbClr val="00B050"/>
              </a:solidFill>
            </a:endParaRPr>
          </a:p>
        </p:txBody>
      </p:sp>
      <p:sp>
        <p:nvSpPr>
          <p:cNvPr id="5" name="Заголовок 3"/>
          <p:cNvSpPr txBox="1">
            <a:spLocks/>
          </p:cNvSpPr>
          <p:nvPr/>
        </p:nvSpPr>
        <p:spPr>
          <a:xfrm>
            <a:off x="285720" y="0"/>
            <a:ext cx="1643074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Зеленый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круг</a:t>
            </a:r>
          </a:p>
        </p:txBody>
      </p:sp>
      <p:sp>
        <p:nvSpPr>
          <p:cNvPr id="6" name="Заголовок 3"/>
          <p:cNvSpPr txBox="1">
            <a:spLocks/>
          </p:cNvSpPr>
          <p:nvPr/>
        </p:nvSpPr>
        <p:spPr>
          <a:xfrm>
            <a:off x="3786182" y="0"/>
            <a:ext cx="2643206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Зеленый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прямоугольник</a:t>
            </a:r>
          </a:p>
        </p:txBody>
      </p:sp>
      <p:sp>
        <p:nvSpPr>
          <p:cNvPr id="7" name="Заголовок 3"/>
          <p:cNvSpPr txBox="1">
            <a:spLocks/>
          </p:cNvSpPr>
          <p:nvPr/>
        </p:nvSpPr>
        <p:spPr>
          <a:xfrm>
            <a:off x="6357950" y="0"/>
            <a:ext cx="242889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Зеленый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B050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треугольник</a:t>
            </a: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-249271" y="2750339"/>
            <a:ext cx="2499536" cy="794"/>
          </a:xfrm>
          <a:prstGeom prst="straightConnector1">
            <a:avLst/>
          </a:prstGeom>
          <a:ln w="38100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>
            <a:stCxn id="4" idx="2"/>
          </p:cNvCxnSpPr>
          <p:nvPr/>
        </p:nvCxnSpPr>
        <p:spPr>
          <a:xfrm rot="5400000">
            <a:off x="1556529" y="2770984"/>
            <a:ext cx="2601919" cy="1588"/>
          </a:xfrm>
          <a:prstGeom prst="straightConnector1">
            <a:avLst/>
          </a:prstGeom>
          <a:ln w="38100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 rot="16200000" flipH="1">
            <a:off x="4072728" y="2715414"/>
            <a:ext cx="2499536" cy="70644"/>
          </a:xfrm>
          <a:prstGeom prst="straightConnector1">
            <a:avLst/>
          </a:prstGeom>
          <a:ln w="38100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rot="16200000" flipH="1">
            <a:off x="6572267" y="2786061"/>
            <a:ext cx="2786080" cy="71434"/>
          </a:xfrm>
          <a:prstGeom prst="straightConnector1">
            <a:avLst/>
          </a:prstGeom>
          <a:ln w="38100">
            <a:solidFill>
              <a:srgbClr val="00B05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Овал 26"/>
          <p:cNvSpPr/>
          <p:nvPr/>
        </p:nvSpPr>
        <p:spPr>
          <a:xfrm>
            <a:off x="357158" y="4286256"/>
            <a:ext cx="1357322" cy="1357322"/>
          </a:xfrm>
          <a:prstGeom prst="ellipse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2143108" y="4357694"/>
            <a:ext cx="1428760" cy="1285884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4143372" y="4357694"/>
            <a:ext cx="2428892" cy="1285884"/>
          </a:xfrm>
          <a:prstGeom prst="rect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Равнобедренный треугольник 29"/>
          <p:cNvSpPr/>
          <p:nvPr/>
        </p:nvSpPr>
        <p:spPr>
          <a:xfrm>
            <a:off x="7143768" y="4357694"/>
            <a:ext cx="1714512" cy="1214446"/>
          </a:xfrm>
          <a:prstGeom prst="triangle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071670" y="0"/>
            <a:ext cx="1571636" cy="1470025"/>
          </a:xfrm>
        </p:spPr>
        <p:txBody>
          <a:bodyPr>
            <a:normAutofit/>
          </a:bodyPr>
          <a:lstStyle/>
          <a:p>
            <a:r>
              <a:rPr lang="ru-RU" sz="2800" dirty="0" smtClean="0"/>
              <a:t>Черный</a:t>
            </a:r>
            <a:br>
              <a:rPr lang="ru-RU" sz="2800" dirty="0" smtClean="0"/>
            </a:br>
            <a:r>
              <a:rPr lang="ru-RU" sz="2800" dirty="0" smtClean="0"/>
              <a:t>квадрат</a:t>
            </a:r>
            <a:endParaRPr lang="ru-RU" sz="2800" dirty="0"/>
          </a:p>
        </p:txBody>
      </p:sp>
      <p:sp>
        <p:nvSpPr>
          <p:cNvPr id="5" name="Заголовок 3"/>
          <p:cNvSpPr txBox="1">
            <a:spLocks/>
          </p:cNvSpPr>
          <p:nvPr/>
        </p:nvSpPr>
        <p:spPr>
          <a:xfrm>
            <a:off x="285720" y="0"/>
            <a:ext cx="1643074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Черный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круг</a:t>
            </a:r>
          </a:p>
        </p:txBody>
      </p:sp>
      <p:sp>
        <p:nvSpPr>
          <p:cNvPr id="6" name="Заголовок 3"/>
          <p:cNvSpPr txBox="1">
            <a:spLocks/>
          </p:cNvSpPr>
          <p:nvPr/>
        </p:nvSpPr>
        <p:spPr>
          <a:xfrm>
            <a:off x="3786182" y="0"/>
            <a:ext cx="2643206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Черный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прямоугольник</a:t>
            </a:r>
          </a:p>
        </p:txBody>
      </p:sp>
      <p:sp>
        <p:nvSpPr>
          <p:cNvPr id="7" name="Заголовок 3"/>
          <p:cNvSpPr txBox="1">
            <a:spLocks/>
          </p:cNvSpPr>
          <p:nvPr/>
        </p:nvSpPr>
        <p:spPr>
          <a:xfrm>
            <a:off x="6357950" y="0"/>
            <a:ext cx="242889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Черный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0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j-lt"/>
                <a:ea typeface="+mj-ea"/>
                <a:cs typeface="+mj-cs"/>
              </a:rPr>
              <a:t>треугольник</a:t>
            </a: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-249271" y="2750339"/>
            <a:ext cx="2499536" cy="794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 rot="5400000">
            <a:off x="1557322" y="2728902"/>
            <a:ext cx="2601919" cy="1588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 rot="5400000">
            <a:off x="4036215" y="2750339"/>
            <a:ext cx="2500330" cy="1588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rot="16200000" flipH="1">
            <a:off x="6572267" y="2786061"/>
            <a:ext cx="2786080" cy="71434"/>
          </a:xfrm>
          <a:prstGeom prst="straightConnector1">
            <a:avLst/>
          </a:prstGeom>
          <a:ln w="3810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Овал 26"/>
          <p:cNvSpPr/>
          <p:nvPr/>
        </p:nvSpPr>
        <p:spPr>
          <a:xfrm>
            <a:off x="357158" y="4286256"/>
            <a:ext cx="1357322" cy="1357322"/>
          </a:xfrm>
          <a:prstGeom prst="ellips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2143108" y="4357694"/>
            <a:ext cx="1428760" cy="1285884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4143372" y="4357694"/>
            <a:ext cx="2428892" cy="1285884"/>
          </a:xfrm>
          <a:prstGeom prst="rect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Равнобедренный треугольник 29"/>
          <p:cNvSpPr/>
          <p:nvPr/>
        </p:nvSpPr>
        <p:spPr>
          <a:xfrm>
            <a:off x="7143768" y="4357694"/>
            <a:ext cx="1714512" cy="1214446"/>
          </a:xfrm>
          <a:prstGeom prst="triangle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071670" y="0"/>
            <a:ext cx="1571636" cy="1470025"/>
          </a:xfrm>
        </p:spPr>
        <p:txBody>
          <a:bodyPr>
            <a:normAutofit/>
          </a:bodyPr>
          <a:lstStyle/>
          <a:p>
            <a:r>
              <a:rPr lang="ru-RU" sz="2000" dirty="0" smtClean="0">
                <a:solidFill>
                  <a:schemeClr val="accent6">
                    <a:lumMod val="50000"/>
                  </a:schemeClr>
                </a:solidFill>
              </a:rPr>
              <a:t>Коричневый</a:t>
            </a:r>
            <a:br>
              <a:rPr lang="ru-RU" sz="2000" dirty="0" smtClean="0">
                <a:solidFill>
                  <a:schemeClr val="accent6">
                    <a:lumMod val="50000"/>
                  </a:schemeClr>
                </a:solidFill>
              </a:rPr>
            </a:br>
            <a:r>
              <a:rPr lang="ru-RU" sz="2000" dirty="0" smtClean="0">
                <a:solidFill>
                  <a:schemeClr val="accent6">
                    <a:lumMod val="50000"/>
                  </a:schemeClr>
                </a:solidFill>
              </a:rPr>
              <a:t>квадрат</a:t>
            </a:r>
            <a:endParaRPr lang="ru-RU" sz="2000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5" name="Заголовок 3"/>
          <p:cNvSpPr txBox="1">
            <a:spLocks/>
          </p:cNvSpPr>
          <p:nvPr/>
        </p:nvSpPr>
        <p:spPr>
          <a:xfrm>
            <a:off x="285720" y="0"/>
            <a:ext cx="171451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Коричневый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круг</a:t>
            </a:r>
          </a:p>
        </p:txBody>
      </p:sp>
      <p:sp>
        <p:nvSpPr>
          <p:cNvPr id="6" name="Заголовок 3"/>
          <p:cNvSpPr txBox="1">
            <a:spLocks/>
          </p:cNvSpPr>
          <p:nvPr/>
        </p:nvSpPr>
        <p:spPr>
          <a:xfrm>
            <a:off x="3786182" y="0"/>
            <a:ext cx="2643206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Коричневый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прямоугольник</a:t>
            </a:r>
          </a:p>
        </p:txBody>
      </p:sp>
      <p:sp>
        <p:nvSpPr>
          <p:cNvPr id="7" name="Заголовок 3"/>
          <p:cNvSpPr txBox="1">
            <a:spLocks/>
          </p:cNvSpPr>
          <p:nvPr/>
        </p:nvSpPr>
        <p:spPr>
          <a:xfrm>
            <a:off x="6357950" y="0"/>
            <a:ext cx="242889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Коричневый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треугольник</a:t>
            </a: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-249271" y="2750339"/>
            <a:ext cx="2499536" cy="794"/>
          </a:xfrm>
          <a:prstGeom prst="straightConnector1">
            <a:avLst/>
          </a:prstGeom>
          <a:ln w="38100">
            <a:solidFill>
              <a:schemeClr val="accent6">
                <a:lumMod val="5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 rot="5400000">
            <a:off x="1557322" y="2728902"/>
            <a:ext cx="2601919" cy="1588"/>
          </a:xfrm>
          <a:prstGeom prst="straightConnector1">
            <a:avLst/>
          </a:prstGeom>
          <a:ln w="38100">
            <a:solidFill>
              <a:schemeClr val="accent6">
                <a:lumMod val="5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 rot="5400000">
            <a:off x="4036215" y="2750339"/>
            <a:ext cx="2500330" cy="1588"/>
          </a:xfrm>
          <a:prstGeom prst="straightConnector1">
            <a:avLst/>
          </a:prstGeom>
          <a:ln w="38100">
            <a:solidFill>
              <a:schemeClr val="accent6">
                <a:lumMod val="5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rot="16200000" flipH="1">
            <a:off x="6572267" y="2786061"/>
            <a:ext cx="2786080" cy="71434"/>
          </a:xfrm>
          <a:prstGeom prst="straightConnector1">
            <a:avLst/>
          </a:prstGeom>
          <a:ln w="38100">
            <a:solidFill>
              <a:schemeClr val="accent6">
                <a:lumMod val="5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Овал 26"/>
          <p:cNvSpPr/>
          <p:nvPr/>
        </p:nvSpPr>
        <p:spPr>
          <a:xfrm>
            <a:off x="357158" y="4286256"/>
            <a:ext cx="1357322" cy="1357322"/>
          </a:xfrm>
          <a:prstGeom prst="ellips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Прямоугольник 27"/>
          <p:cNvSpPr/>
          <p:nvPr/>
        </p:nvSpPr>
        <p:spPr>
          <a:xfrm>
            <a:off x="2143108" y="4357694"/>
            <a:ext cx="1428760" cy="1285884"/>
          </a:xfrm>
          <a:prstGeom prst="rect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4143372" y="4357694"/>
            <a:ext cx="2428892" cy="1285884"/>
          </a:xfrm>
          <a:prstGeom prst="rect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Равнобедренный треугольник 29"/>
          <p:cNvSpPr/>
          <p:nvPr/>
        </p:nvSpPr>
        <p:spPr>
          <a:xfrm>
            <a:off x="7143768" y="4357694"/>
            <a:ext cx="1714512" cy="1214446"/>
          </a:xfrm>
          <a:prstGeom prst="triangle">
            <a:avLst/>
          </a:prstGeom>
          <a:solidFill>
            <a:schemeClr val="accent6">
              <a:lumMod val="50000"/>
            </a:schemeClr>
          </a:solidFill>
          <a:ln>
            <a:solidFill>
              <a:schemeClr val="accent6">
                <a:lumMod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071670" y="0"/>
            <a:ext cx="1571636" cy="1470025"/>
          </a:xfrm>
        </p:spPr>
        <p:txBody>
          <a:bodyPr>
            <a:normAutofit/>
          </a:bodyPr>
          <a:lstStyle/>
          <a:p>
            <a:r>
              <a:rPr lang="ru-RU" sz="2000" dirty="0" err="1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Розовый</a:t>
            </a:r>
            <a:r>
              <a:rPr lang="ru-RU" sz="2000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/>
            </a:r>
            <a:br>
              <a:rPr lang="ru-RU" sz="2000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</a:br>
            <a:r>
              <a:rPr lang="ru-RU" sz="2000" dirty="0" smtClean="0">
                <a:solidFill>
                  <a:schemeClr val="accent2">
                    <a:lumMod val="60000"/>
                    <a:lumOff val="40000"/>
                  </a:schemeClr>
                </a:solidFill>
              </a:rPr>
              <a:t>квадрат</a:t>
            </a:r>
            <a:endParaRPr lang="ru-RU" sz="2000" dirty="0">
              <a:solidFill>
                <a:schemeClr val="accent2">
                  <a:lumMod val="60000"/>
                  <a:lumOff val="40000"/>
                </a:schemeClr>
              </a:solidFill>
            </a:endParaRPr>
          </a:p>
        </p:txBody>
      </p:sp>
      <p:sp>
        <p:nvSpPr>
          <p:cNvPr id="5" name="Заголовок 3"/>
          <p:cNvSpPr txBox="1">
            <a:spLocks/>
          </p:cNvSpPr>
          <p:nvPr/>
        </p:nvSpPr>
        <p:spPr>
          <a:xfrm>
            <a:off x="285720" y="0"/>
            <a:ext cx="171451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Розовый</a:t>
            </a: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круг</a:t>
            </a:r>
          </a:p>
        </p:txBody>
      </p:sp>
      <p:sp>
        <p:nvSpPr>
          <p:cNvPr id="6" name="Заголовок 3"/>
          <p:cNvSpPr txBox="1">
            <a:spLocks/>
          </p:cNvSpPr>
          <p:nvPr/>
        </p:nvSpPr>
        <p:spPr>
          <a:xfrm>
            <a:off x="3786182" y="0"/>
            <a:ext cx="2643206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Розовый</a:t>
            </a:r>
            <a:endParaRPr kumimoji="0" lang="ru-RU" sz="2000" b="0" i="0" u="none" strike="noStrike" kern="1200" cap="none" spc="0" normalizeH="0" baseline="0" noProof="0" dirty="0" smtClean="0">
              <a:ln>
                <a:noFill/>
              </a:ln>
              <a:solidFill>
                <a:schemeClr val="accent2">
                  <a:lumMod val="60000"/>
                  <a:lumOff val="40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прямоугольник</a:t>
            </a:r>
          </a:p>
        </p:txBody>
      </p:sp>
      <p:sp>
        <p:nvSpPr>
          <p:cNvPr id="7" name="Заголовок 3"/>
          <p:cNvSpPr txBox="1">
            <a:spLocks/>
          </p:cNvSpPr>
          <p:nvPr/>
        </p:nvSpPr>
        <p:spPr>
          <a:xfrm>
            <a:off x="6357950" y="0"/>
            <a:ext cx="242889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Розовый</a:t>
            </a:r>
            <a:endParaRPr kumimoji="0" lang="ru-RU" sz="2000" b="0" i="0" u="none" strike="noStrike" kern="1200" cap="none" spc="0" normalizeH="0" baseline="0" noProof="0" dirty="0" smtClean="0">
              <a:ln>
                <a:noFill/>
              </a:ln>
              <a:solidFill>
                <a:schemeClr val="accent2">
                  <a:lumMod val="60000"/>
                  <a:lumOff val="40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2">
                    <a:lumMod val="60000"/>
                    <a:lumOff val="40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треугольник</a:t>
            </a: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-249271" y="2750339"/>
            <a:ext cx="2499536" cy="794"/>
          </a:xfrm>
          <a:prstGeom prst="straightConnector1">
            <a:avLst/>
          </a:prstGeom>
          <a:ln w="38100">
            <a:solidFill>
              <a:schemeClr val="accent2">
                <a:lumMod val="60000"/>
                <a:lumOff val="4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 rot="5400000">
            <a:off x="1557322" y="2728902"/>
            <a:ext cx="2601919" cy="1588"/>
          </a:xfrm>
          <a:prstGeom prst="straightConnector1">
            <a:avLst/>
          </a:prstGeom>
          <a:ln w="38100">
            <a:solidFill>
              <a:schemeClr val="accent2">
                <a:lumMod val="60000"/>
                <a:lumOff val="4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 rot="5400000">
            <a:off x="4036215" y="2750339"/>
            <a:ext cx="2500330" cy="1588"/>
          </a:xfrm>
          <a:prstGeom prst="straightConnector1">
            <a:avLst/>
          </a:prstGeom>
          <a:ln w="38100">
            <a:solidFill>
              <a:schemeClr val="accent2">
                <a:lumMod val="60000"/>
                <a:lumOff val="4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rot="16200000" flipH="1">
            <a:off x="6572267" y="2786061"/>
            <a:ext cx="2786080" cy="71434"/>
          </a:xfrm>
          <a:prstGeom prst="straightConnector1">
            <a:avLst/>
          </a:prstGeom>
          <a:ln w="38100">
            <a:solidFill>
              <a:schemeClr val="accent2">
                <a:lumMod val="60000"/>
                <a:lumOff val="4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Овал 26"/>
          <p:cNvSpPr/>
          <p:nvPr/>
        </p:nvSpPr>
        <p:spPr>
          <a:xfrm>
            <a:off x="357158" y="4286256"/>
            <a:ext cx="1357322" cy="1357322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>
              <a:solidFill>
                <a:schemeClr val="accent6"/>
              </a:solidFill>
            </a:endParaRPr>
          </a:p>
        </p:txBody>
      </p:sp>
      <p:sp>
        <p:nvSpPr>
          <p:cNvPr id="28" name="Прямоугольник 27"/>
          <p:cNvSpPr/>
          <p:nvPr/>
        </p:nvSpPr>
        <p:spPr>
          <a:xfrm>
            <a:off x="2143108" y="4357694"/>
            <a:ext cx="1428760" cy="128588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4143372" y="4357694"/>
            <a:ext cx="2428892" cy="1285884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Равнобедренный треугольник 29"/>
          <p:cNvSpPr/>
          <p:nvPr/>
        </p:nvSpPr>
        <p:spPr>
          <a:xfrm>
            <a:off x="7143768" y="4357694"/>
            <a:ext cx="1714512" cy="1214446"/>
          </a:xfrm>
          <a:prstGeom prst="triangle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accent2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2071670" y="0"/>
            <a:ext cx="1571636" cy="1470025"/>
          </a:xfrm>
        </p:spPr>
        <p:txBody>
          <a:bodyPr>
            <a:normAutofit/>
          </a:bodyPr>
          <a:lstStyle/>
          <a:p>
            <a:r>
              <a:rPr lang="ru-RU" sz="2000" dirty="0" smtClean="0">
                <a:solidFill>
                  <a:schemeClr val="accent6">
                    <a:lumMod val="75000"/>
                  </a:schemeClr>
                </a:solidFill>
              </a:rPr>
              <a:t>Оранжевый </a:t>
            </a:r>
            <a:br>
              <a:rPr lang="ru-RU" sz="2000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ru-RU" sz="2000" dirty="0" smtClean="0">
                <a:solidFill>
                  <a:schemeClr val="accent6">
                    <a:lumMod val="75000"/>
                  </a:schemeClr>
                </a:solidFill>
              </a:rPr>
              <a:t>квадрат</a:t>
            </a:r>
            <a:endParaRPr lang="ru-RU" sz="2000" dirty="0">
              <a:solidFill>
                <a:schemeClr val="accent6">
                  <a:lumMod val="75000"/>
                </a:schemeClr>
              </a:solidFill>
            </a:endParaRPr>
          </a:p>
        </p:txBody>
      </p:sp>
      <p:sp>
        <p:nvSpPr>
          <p:cNvPr id="5" name="Заголовок 3"/>
          <p:cNvSpPr txBox="1">
            <a:spLocks/>
          </p:cNvSpPr>
          <p:nvPr/>
        </p:nvSpPr>
        <p:spPr>
          <a:xfrm>
            <a:off x="285720" y="0"/>
            <a:ext cx="171451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2000" dirty="0" smtClean="0">
                <a:solidFill>
                  <a:schemeClr val="accent6">
                    <a:lumMod val="75000"/>
                  </a:schemeClr>
                </a:solidFill>
                <a:latin typeface="+mj-lt"/>
                <a:ea typeface="+mj-ea"/>
                <a:cs typeface="+mj-cs"/>
              </a:rPr>
              <a:t>Оранжевый</a:t>
            </a: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 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круг</a:t>
            </a:r>
          </a:p>
        </p:txBody>
      </p:sp>
      <p:sp>
        <p:nvSpPr>
          <p:cNvPr id="6" name="Заголовок 3"/>
          <p:cNvSpPr txBox="1">
            <a:spLocks/>
          </p:cNvSpPr>
          <p:nvPr/>
        </p:nvSpPr>
        <p:spPr>
          <a:xfrm>
            <a:off x="3786182" y="0"/>
            <a:ext cx="2643206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000" dirty="0" smtClean="0">
                <a:solidFill>
                  <a:schemeClr val="accent6">
                    <a:lumMod val="75000"/>
                  </a:schemeClr>
                </a:solidFill>
              </a:rPr>
              <a:t>Оранжевый </a:t>
            </a: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прямоугольник</a:t>
            </a:r>
          </a:p>
        </p:txBody>
      </p:sp>
      <p:sp>
        <p:nvSpPr>
          <p:cNvPr id="7" name="Заголовок 3"/>
          <p:cNvSpPr txBox="1">
            <a:spLocks/>
          </p:cNvSpPr>
          <p:nvPr/>
        </p:nvSpPr>
        <p:spPr>
          <a:xfrm>
            <a:off x="6357950" y="0"/>
            <a:ext cx="2428892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 algn="ctr">
              <a:spcBef>
                <a:spcPct val="0"/>
              </a:spcBef>
              <a:defRPr/>
            </a:pPr>
            <a:r>
              <a:rPr lang="ru-RU" sz="2000" dirty="0" smtClean="0">
                <a:solidFill>
                  <a:schemeClr val="accent6">
                    <a:lumMod val="75000"/>
                  </a:schemeClr>
                </a:solidFill>
              </a:rPr>
              <a:t>Оранжевый </a:t>
            </a:r>
            <a:r>
              <a:rPr kumimoji="0" lang="ru-RU" sz="20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accent6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треугольник</a:t>
            </a:r>
          </a:p>
        </p:txBody>
      </p:sp>
      <p:cxnSp>
        <p:nvCxnSpPr>
          <p:cNvPr id="12" name="Прямая со стрелкой 11"/>
          <p:cNvCxnSpPr/>
          <p:nvPr/>
        </p:nvCxnSpPr>
        <p:spPr>
          <a:xfrm rot="5400000">
            <a:off x="-249271" y="2750339"/>
            <a:ext cx="2499536" cy="794"/>
          </a:xfrm>
          <a:prstGeom prst="straightConnector1">
            <a:avLst/>
          </a:prstGeom>
          <a:ln w="38100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 rot="5400000">
            <a:off x="1557322" y="2728902"/>
            <a:ext cx="2601919" cy="1588"/>
          </a:xfrm>
          <a:prstGeom prst="straightConnector1">
            <a:avLst/>
          </a:prstGeom>
          <a:ln w="38100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Прямая со стрелкой 22"/>
          <p:cNvCxnSpPr/>
          <p:nvPr/>
        </p:nvCxnSpPr>
        <p:spPr>
          <a:xfrm rot="5400000">
            <a:off x="4036215" y="2750339"/>
            <a:ext cx="2500330" cy="1588"/>
          </a:xfrm>
          <a:prstGeom prst="straightConnector1">
            <a:avLst/>
          </a:prstGeom>
          <a:ln w="38100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" name="Прямая со стрелкой 24"/>
          <p:cNvCxnSpPr/>
          <p:nvPr/>
        </p:nvCxnSpPr>
        <p:spPr>
          <a:xfrm rot="16200000" flipH="1">
            <a:off x="6572267" y="2786061"/>
            <a:ext cx="2786080" cy="71434"/>
          </a:xfrm>
          <a:prstGeom prst="straightConnector1">
            <a:avLst/>
          </a:prstGeom>
          <a:ln w="38100">
            <a:solidFill>
              <a:schemeClr val="accent6">
                <a:lumMod val="7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Овал 26"/>
          <p:cNvSpPr/>
          <p:nvPr/>
        </p:nvSpPr>
        <p:spPr>
          <a:xfrm>
            <a:off x="357158" y="4286256"/>
            <a:ext cx="1357322" cy="1357322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 dirty="0">
              <a:solidFill>
                <a:schemeClr val="accent6"/>
              </a:solidFill>
            </a:endParaRPr>
          </a:p>
        </p:txBody>
      </p:sp>
      <p:sp>
        <p:nvSpPr>
          <p:cNvPr id="28" name="Прямоугольник 27"/>
          <p:cNvSpPr/>
          <p:nvPr/>
        </p:nvSpPr>
        <p:spPr>
          <a:xfrm>
            <a:off x="2285984" y="4286256"/>
            <a:ext cx="1428760" cy="1285884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9" name="Прямоугольник 28"/>
          <p:cNvSpPr/>
          <p:nvPr/>
        </p:nvSpPr>
        <p:spPr>
          <a:xfrm>
            <a:off x="4143372" y="4357694"/>
            <a:ext cx="2428892" cy="1285884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0" name="Равнобедренный треугольник 29"/>
          <p:cNvSpPr/>
          <p:nvPr/>
        </p:nvSpPr>
        <p:spPr>
          <a:xfrm>
            <a:off x="7143768" y="4357694"/>
            <a:ext cx="1714512" cy="1214446"/>
          </a:xfrm>
          <a:prstGeom prst="triangle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68</TotalTime>
  <Words>95</Words>
  <Application>Microsoft Office PowerPoint</Application>
  <PresentationFormat>Экран (4:3)</PresentationFormat>
  <Paragraphs>66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Знакомим дошкольников  с цветом и  формой  </vt:lpstr>
      <vt:lpstr>Синий квадрат</vt:lpstr>
      <vt:lpstr>Желтый квадрат</vt:lpstr>
      <vt:lpstr>Красныйквадрат</vt:lpstr>
      <vt:lpstr>Зеленыйквадрат</vt:lpstr>
      <vt:lpstr>Черный квадрат</vt:lpstr>
      <vt:lpstr>Коричневый квадрат</vt:lpstr>
      <vt:lpstr>Розовый квадрат</vt:lpstr>
      <vt:lpstr>Оранжевый  квадрат</vt:lpstr>
      <vt:lpstr>Голубой  квадрат</vt:lpstr>
      <vt:lpstr>Автор презентации:</vt:lpstr>
    </vt:vector>
  </TitlesOfParts>
  <Company>Reanimator Extreme Edition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Знакомим дошкольников с цветом, формой, размером</dc:title>
  <dc:creator>Guest</dc:creator>
  <cp:lastModifiedBy>Guest</cp:lastModifiedBy>
  <cp:revision>9</cp:revision>
  <dcterms:created xsi:type="dcterms:W3CDTF">2011-10-12T15:12:53Z</dcterms:created>
  <dcterms:modified xsi:type="dcterms:W3CDTF">2011-10-15T14:46:53Z</dcterms:modified>
</cp:coreProperties>
</file>

<file path=docProps/thumbnail.jpeg>
</file>